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aseline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Undergraduate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Undergraduate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5904D50-399C-42C5-9868-6EE5C2C3AED7}" type="CATEGORYNAME">
                      <a:rPr lang="en-US">
                        <a:solidFill>
                          <a:schemeClr val="bg1"/>
                        </a:solidFill>
                      </a:rPr>
                      <a:pPr>
                        <a:defRPr/>
                      </a:pPr>
                      <a:t>[CATEGORY NAME]</a:t>
                    </a:fld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
</a:t>
                    </a:r>
                    <a:fld id="{287EEFFC-D871-4701-822E-DF44B7B64189}" type="PERCENTAGE">
                      <a:rPr lang="en-US" baseline="0">
                        <a:solidFill>
                          <a:schemeClr val="bg1"/>
                        </a:solidFill>
                      </a:rPr>
                      <a:pPr>
                        <a:defRPr/>
                      </a:pPr>
                      <a:t>[PERCENTAGE]</a:t>
                    </a:fld>
                    <a:endParaRPr lang="en-US" baseline="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5826082005406609E-2"/>
                  <c:y val="-4.172318317748695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38F0050-DE42-4BF2-988C-1CD8DBFFD80D}" type="CATEGORYNAME">
                      <a:rPr lang="en-US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
</a:t>
                    </a:r>
                    <a:fld id="{B372F7FD-C0E1-412B-86AC-3487AF9A53D8}" type="PERCENTAGE">
                      <a:rPr lang="en-US" baseline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baseline="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968134295256631"/>
                      <c:h val="0.14768207077257448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2.6066342604787039E-2"/>
                  <c:y val="-2.176861730999310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942E782-BDDB-4FA6-BCB5-0D5D00250554}" type="CATEGORYNAME">
                      <a:rPr lang="en-US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
</a:t>
                    </a:r>
                    <a:fld id="{F4EA627D-27A4-4179-ACDF-11E2EBA26B79}" type="PERCENTAGE">
                      <a:rPr lang="en-US" baseline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baseline="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2.6066342604787039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585041157683128E-2"/>
                  <c:y val="2.902482307999081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4430950131781758E-2"/>
                  <c:y val="-4.716533750498510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5109D88-E48E-4266-B3EE-EA4B1ED82424}" type="CATEGORYNAME">
                      <a:rPr lang="en-US" dirty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
</a:t>
                    </a:r>
                    <a:fld id="{AC12763F-F620-4AB7-9B99-72924C88C586}" type="PERCENTAGE">
                      <a:rPr lang="en-US" baseline="0" dirty="0">
                        <a:solidFill>
                          <a:schemeClr val="bg1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[PERCENTAGE]</a:t>
                    </a:fld>
                    <a:endParaRPr lang="en-US" baseline="0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2.4741340968991695E-3"/>
                  <c:y val="-9.07025721249713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4.9482681937983351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Arts</c:v>
                </c:pt>
                <c:pt idx="1">
                  <c:v>Engineering</c:v>
                </c:pt>
                <c:pt idx="2">
                  <c:v>Commerce</c:v>
                </c:pt>
                <c:pt idx="3">
                  <c:v>Science</c:v>
                </c:pt>
                <c:pt idx="4">
                  <c:v>Medicine</c:v>
                </c:pt>
                <c:pt idx="5">
                  <c:v>Mgmnt</c:v>
                </c:pt>
                <c:pt idx="6">
                  <c:v>Law</c:v>
                </c:pt>
                <c:pt idx="7">
                  <c:v>Rest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34</c:v>
                </c:pt>
                <c:pt idx="1">
                  <c:v>19</c:v>
                </c:pt>
                <c:pt idx="2">
                  <c:v>15</c:v>
                </c:pt>
                <c:pt idx="3">
                  <c:v>12</c:v>
                </c:pt>
                <c:pt idx="4">
                  <c:v>3</c:v>
                </c:pt>
                <c:pt idx="5">
                  <c:v>3</c:v>
                </c:pt>
                <c:pt idx="6">
                  <c:v>1</c:v>
                </c:pt>
                <c:pt idx="7">
                  <c:v>13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GRADUATE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GRADUATE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shade val="53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6">
                  <a:shade val="76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accent6">
                  <a:tint val="77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chemeClr val="accent6">
                  <a:tint val="54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Mgmnt</c:v>
                </c:pt>
                <c:pt idx="1">
                  <c:v>Social Sc</c:v>
                </c:pt>
                <c:pt idx="2">
                  <c:v>IT</c:v>
                </c:pt>
                <c:pt idx="3">
                  <c:v>Science</c:v>
                </c:pt>
                <c:pt idx="4">
                  <c:v>Rest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21</c:v>
                </c:pt>
                <c:pt idx="1">
                  <c:v>18</c:v>
                </c:pt>
                <c:pt idx="2">
                  <c:v>10</c:v>
                </c:pt>
                <c:pt idx="3">
                  <c:v>9</c:v>
                </c:pt>
                <c:pt idx="4">
                  <c:v>42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cap="all" spc="5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DOCTORATE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cap="all" spc="5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9898300448060122E-2"/>
          <c:y val="0.11844602587908365"/>
          <c:w val="0.87905326597063593"/>
          <c:h val="0.8705613035056881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Doctorate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47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1"/>
            <c:bubble3D val="0"/>
            <c:spPr>
              <a:solidFill>
                <a:schemeClr val="accent1">
                  <a:shade val="6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2"/>
            <c:bubble3D val="0"/>
            <c:spPr>
              <a:solidFill>
                <a:schemeClr val="accent1">
                  <a:shade val="82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3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4"/>
            <c:bubble3D val="0"/>
            <c:spPr>
              <a:solidFill>
                <a:schemeClr val="accent1">
                  <a:tint val="83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5"/>
            <c:bubble3D val="0"/>
            <c:spPr>
              <a:solidFill>
                <a:schemeClr val="accent1">
                  <a:tint val="65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tint val="48000"/>
                </a:schemeClr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</c:dPt>
          <c:dLbls>
            <c:dLbl>
              <c:idx val="1"/>
              <c:layout>
                <c:manualLayout>
                  <c:x val="-0.13286742912957628"/>
                  <c:y val="-0.1420770522880683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651601846949175"/>
                      <c:h val="0.1782971234361847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6.647891440040582E-2"/>
                  <c:y val="-3.816199120118116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Sheet1!$A$2:$A$8</c:f>
              <c:strCache>
                <c:ptCount val="7"/>
                <c:pt idx="0">
                  <c:v>Science</c:v>
                </c:pt>
                <c:pt idx="1">
                  <c:v>Engineering</c:v>
                </c:pt>
                <c:pt idx="2">
                  <c:v>Social Sc</c:v>
                </c:pt>
                <c:pt idx="3">
                  <c:v>Medical</c:v>
                </c:pt>
                <c:pt idx="4">
                  <c:v>Mgmnt</c:v>
                </c:pt>
                <c:pt idx="5">
                  <c:v>IT</c:v>
                </c:pt>
                <c:pt idx="6">
                  <c:v>Rest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22</c:v>
                </c:pt>
                <c:pt idx="1">
                  <c:v>21</c:v>
                </c:pt>
                <c:pt idx="2">
                  <c:v>18</c:v>
                </c:pt>
                <c:pt idx="3">
                  <c:v>5.5</c:v>
                </c:pt>
                <c:pt idx="4">
                  <c:v>5</c:v>
                </c:pt>
                <c:pt idx="5">
                  <c:v>1.5</c:v>
                </c:pt>
                <c:pt idx="6">
                  <c:v>27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CD7B4-3C7C-40DE-B0BF-DE6A44CD51BE}" type="datetimeFigureOut">
              <a:rPr lang="en-GB" smtClean="0"/>
              <a:t>31/03/2014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B57EE-90F0-4996-AEAE-FEC4E92C6E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996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B57EE-90F0-4996-AEAE-FEC4E92C6E9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9693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B57EE-90F0-4996-AEAE-FEC4E92C6E9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013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F5F12-1528-461B-BB65-936EF10BB289}" type="datetime1">
              <a:rPr lang="en-GB" smtClean="0"/>
              <a:t>31/03/2014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E614-D1A2-4791-A7E9-8D00AEFF9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535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83B9-27AA-4099-BBD4-08C4002820D0}" type="datetime1">
              <a:rPr lang="en-GB" smtClean="0"/>
              <a:t>31/03/2014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E614-D1A2-4791-A7E9-8D00AEFF9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548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F4370-FC6B-43F1-AAAB-E58A09990736}" type="datetime1">
              <a:rPr lang="en-GB" smtClean="0"/>
              <a:t>31/03/2014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E614-D1A2-4791-A7E9-8D00AEFF9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128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4A20B-D373-4733-B67E-63DC78DFD65C}" type="datetime1">
              <a:rPr lang="en-GB" smtClean="0"/>
              <a:t>31/03/2014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E614-D1A2-4791-A7E9-8D00AEFF9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859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64027-9077-43F7-80E9-C0B8A8C375E5}" type="datetime1">
              <a:rPr lang="en-GB" smtClean="0"/>
              <a:t>31/03/2014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E614-D1A2-4791-A7E9-8D00AEFF9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691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64437-84E8-4A76-A160-161A07FC18EE}" type="datetime1">
              <a:rPr lang="en-GB" smtClean="0"/>
              <a:t>31/03/2014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E614-D1A2-4791-A7E9-8D00AEFF9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15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089DE-1366-49AA-A0AC-48200F0B7ADE}" type="datetime1">
              <a:rPr lang="en-GB" smtClean="0"/>
              <a:t>31/03/2014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E614-D1A2-4791-A7E9-8D00AEFF9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712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980C-E276-49F3-A5EF-7CA24E76FCD8}" type="datetime1">
              <a:rPr lang="en-GB" smtClean="0"/>
              <a:t>31/03/2014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E614-D1A2-4791-A7E9-8D00AEFF9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2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38FE3-F096-43FE-A631-3023EAB2D78C}" type="datetime1">
              <a:rPr lang="en-GB" smtClean="0"/>
              <a:t>31/03/2014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E614-D1A2-4791-A7E9-8D00AEFF9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055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7B38C-8181-4C47-99CD-A2A4517F472F}" type="datetime1">
              <a:rPr lang="en-GB" smtClean="0"/>
              <a:t>31/03/2014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E614-D1A2-4791-A7E9-8D00AEFF9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826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24AE7-F3FE-4B58-AFE4-75290A70D405}" type="datetime1">
              <a:rPr lang="en-GB" smtClean="0"/>
              <a:t>31/03/2014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E614-D1A2-4791-A7E9-8D00AEFF9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54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B11E8-F6CE-49C2-B665-E2BBC2307A6E}" type="datetime1">
              <a:rPr lang="en-GB" smtClean="0"/>
              <a:t>31/03/2014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2E614-D1A2-4791-A7E9-8D00AEFF94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103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9091" y="1122363"/>
            <a:ext cx="10141527" cy="2387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RECRUITMENT SEMINAR</a:t>
            </a:r>
            <a:br>
              <a:rPr lang="en-GB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Council for Higher Education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 31, 2014</a:t>
            </a:r>
            <a:endParaRPr lang="en-GB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540622"/>
              </p:ext>
            </p:extLst>
          </p:nvPr>
        </p:nvGraphicFramePr>
        <p:xfrm>
          <a:off x="2052782" y="4699384"/>
          <a:ext cx="8128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Sanjeev SINGLA</a:t>
                      </a:r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GB" sz="16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Counsellor</a:t>
                      </a:r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GB" sz="16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Embassy of India, Tel Aviv</a:t>
                      </a:r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GB" sz="16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political@indembassy.co.il</a:t>
                      </a:r>
                      <a:endParaRPr lang="en-GB" sz="1600" b="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Mahesh KUMAR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 Secretary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Embassy of India, Tel Aviv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sspol@indembassy.co.il</a:t>
                      </a:r>
                      <a:endParaRPr lang="en-GB" sz="1600" b="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E614-D1A2-4791-A7E9-8D00AEFF942E}" type="slidenum">
              <a:rPr lang="en-GB" sz="11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482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576983"/>
              </p:ext>
            </p:extLst>
          </p:nvPr>
        </p:nvGraphicFramePr>
        <p:xfrm>
          <a:off x="581891" y="1713036"/>
          <a:ext cx="10771908" cy="4675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0636"/>
                <a:gridCol w="3590636"/>
                <a:gridCol w="3590636"/>
              </a:tblGrid>
              <a:tr h="35963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ENGINEERING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SCIENCES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MANAGEMENT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9638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Indian Institute of Technology, </a:t>
                      </a:r>
                      <a:r>
                        <a:rPr lang="en-GB" sz="1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Kanpur*</a:t>
                      </a:r>
                      <a:endParaRPr lang="en-GB" sz="1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 Stephen’s,</a:t>
                      </a:r>
                      <a:r>
                        <a:rPr lang="en-GB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Delhi</a:t>
                      </a:r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Indian</a:t>
                      </a:r>
                      <a:r>
                        <a:rPr lang="en-GB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Institute of Management, Ahmedabad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9638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Indian Institute of Technology, </a:t>
                      </a:r>
                      <a:r>
                        <a:rPr lang="en-GB" sz="1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Delhi*</a:t>
                      </a:r>
                      <a:endParaRPr lang="en-GB" sz="1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 Xavier’s, Mumbai</a:t>
                      </a:r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Indian</a:t>
                      </a:r>
                      <a:r>
                        <a:rPr lang="en-GB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Institute of Management, Calcutta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9638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Indian Institute of Technology, Bombay</a:t>
                      </a:r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Loyola College, Chennai</a:t>
                      </a:r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Indian</a:t>
                      </a:r>
                      <a:r>
                        <a:rPr lang="en-GB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Institute of Management, Bangalore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9638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Indian Institute of Technology, </a:t>
                      </a:r>
                      <a:r>
                        <a:rPr lang="en-GB" sz="1400" b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Roorkee</a:t>
                      </a:r>
                      <a:r>
                        <a:rPr lang="en-GB" sz="14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GB" sz="14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 Xavier’s, Kolkata</a:t>
                      </a:r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Indian</a:t>
                      </a:r>
                      <a:r>
                        <a:rPr lang="en-GB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Institute of Management, Indore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9638">
                <a:tc>
                  <a:txBody>
                    <a:bodyPr/>
                    <a:lstStyle/>
                    <a:p>
                      <a:r>
                        <a:rPr lang="en-GB" sz="13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Indian Institute of Technology, </a:t>
                      </a:r>
                      <a:r>
                        <a:rPr lang="en-GB" sz="1300" b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Kharagpur</a:t>
                      </a:r>
                      <a:r>
                        <a:rPr lang="en-GB" sz="13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endParaRPr lang="en-GB" sz="13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Presidency College, Kolkata</a:t>
                      </a:r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Indian</a:t>
                      </a:r>
                      <a:r>
                        <a:rPr lang="en-GB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Institute of Management, Kozhikode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9638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Indian Institute of Technology, Chennai</a:t>
                      </a:r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Fergusson College, Pune</a:t>
                      </a:r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Indian</a:t>
                      </a:r>
                      <a:r>
                        <a:rPr lang="en-GB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Institute of Management, </a:t>
                      </a:r>
                      <a:r>
                        <a:rPr lang="en-GB" sz="12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Lucknow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9638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Indian Institute of Technology, BHU</a:t>
                      </a:r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Presidency College, Chennai</a:t>
                      </a:r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XLRI, Jamshedpur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9638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Indian Institute of Technology, Guwahati</a:t>
                      </a:r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Stella Maris, Chennai</a:t>
                      </a:r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Faculty of Management Studies, Delhi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9638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BITS, </a:t>
                      </a:r>
                      <a:r>
                        <a:rPr lang="en-GB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Pilani</a:t>
                      </a:r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Miranda House,</a:t>
                      </a:r>
                      <a:r>
                        <a:rPr lang="en-GB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Delhi</a:t>
                      </a:r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Symbiosis, Pune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9638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Vellore Institute of Technology</a:t>
                      </a:r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Indian Institute of Science, </a:t>
                      </a:r>
                      <a:r>
                        <a:rPr lang="en-GB" sz="14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Bangalore**</a:t>
                      </a:r>
                      <a:endParaRPr lang="en-GB" sz="14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P Jain Institute, Mumbai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9638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NIT, </a:t>
                      </a:r>
                      <a:r>
                        <a:rPr lang="en-GB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Suratkal</a:t>
                      </a:r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Tata Institute of Fundamental Research, </a:t>
                      </a:r>
                      <a:r>
                        <a:rPr lang="en-GB" sz="11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Mumbai**</a:t>
                      </a:r>
                      <a:endParaRPr lang="en-GB" sz="11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MDI,</a:t>
                      </a:r>
                      <a:r>
                        <a:rPr lang="en-GB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Gurgaon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9638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Cllg</a:t>
                      </a:r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Engineering,</a:t>
                      </a:r>
                      <a:r>
                        <a:rPr lang="en-GB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Anna </a:t>
                      </a:r>
                      <a:r>
                        <a:rPr lang="en-GB" sz="14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</a:t>
                      </a:r>
                      <a:r>
                        <a:rPr lang="en-GB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Chennai</a:t>
                      </a:r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Institute of Mathematical Sciences, </a:t>
                      </a:r>
                      <a:r>
                        <a:rPr lang="en-GB" sz="1200" b="1" dirty="0" smtClean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Chennai**</a:t>
                      </a:r>
                      <a:endParaRPr lang="en-GB" sz="1200" b="1" dirty="0">
                        <a:solidFill>
                          <a:srgbClr val="7030A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Indian School of Business, Hyderabad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10491" y="696191"/>
            <a:ext cx="91855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u="sng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3 (</a:t>
            </a:r>
            <a:r>
              <a:rPr lang="en-GB" b="1" i="1" u="sng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continued</a:t>
            </a:r>
            <a:r>
              <a:rPr lang="en-GB" b="1" u="sng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EDUCATION INSTITUTIONS IN INDIA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E614-D1A2-4791-A7E9-8D00AEFF942E}" type="slidenum">
              <a:rPr lang="en-GB" sz="11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fld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4236" y="6442364"/>
            <a:ext cx="64527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   Times Higher Education Rankings 351-400</a:t>
            </a:r>
          </a:p>
          <a:p>
            <a:r>
              <a:rPr lang="en-GB" sz="1100" b="1" i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  Graduate, doctoral and post-doctoral programmes</a:t>
            </a:r>
            <a:endParaRPr lang="en-GB" sz="1100" b="1" i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4818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65018" y="633845"/>
            <a:ext cx="93622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u="sng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3 (</a:t>
            </a:r>
            <a:r>
              <a:rPr lang="en-GB" b="1" i="1" u="sng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continued</a:t>
            </a:r>
            <a:r>
              <a:rPr lang="en-GB" b="1" u="sng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EDUCATION INSTITUTIONS IN INDIA</a:t>
            </a:r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431942"/>
              </p:ext>
            </p:extLst>
          </p:nvPr>
        </p:nvGraphicFramePr>
        <p:xfrm>
          <a:off x="1007917" y="2080875"/>
          <a:ext cx="9996056" cy="3246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1092"/>
                <a:gridCol w="4384964"/>
              </a:tblGrid>
              <a:tr h="278745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MEDICINE/LIFE</a:t>
                      </a:r>
                      <a:r>
                        <a:rPr lang="en-GB" baseline="0" dirty="0" smtClean="0"/>
                        <a:t> SCIENCES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SOCIAL SCIENCES</a:t>
                      </a:r>
                      <a:endParaRPr lang="en-GB" dirty="0"/>
                    </a:p>
                  </a:txBody>
                  <a:tcPr/>
                </a:tc>
              </a:tr>
              <a:tr h="2787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AIIMS, Delhi</a:t>
                      </a:r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Tata Institute of Social Sciences, Mumbai</a:t>
                      </a:r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787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Christian Medical College, Vellore</a:t>
                      </a:r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National Institute of Advanced Studies, Bangalore</a:t>
                      </a:r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787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JIPMER, Puducherry</a:t>
                      </a:r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Indian Statistical Institute, Kolkata</a:t>
                      </a:r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787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Centre for Cellular &amp; Molecular Biology, Hyderabad</a:t>
                      </a:r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Delhi School of Economics, Delhi</a:t>
                      </a:r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787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National Institute of Immunology, Delhi</a:t>
                      </a:r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Indian Institute</a:t>
                      </a:r>
                      <a:r>
                        <a:rPr lang="en-GB" sz="1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Advanced Study, Shimla</a:t>
                      </a:r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8947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International Centre for Genetic Engineering and Biotechnology, Delhi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7874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National Institute of Biomedical Genomics, </a:t>
                      </a:r>
                      <a:r>
                        <a:rPr lang="en-GB" sz="14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Kalyani</a:t>
                      </a:r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GB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E614-D1A2-4791-A7E9-8D00AEFF942E}" type="slidenum">
              <a:rPr lang="en-GB" sz="11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91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5409" y="384463"/>
            <a:ext cx="1075459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4</a:t>
            </a:r>
          </a:p>
          <a:p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SUGGESTIONS FOR RECRUITMENT IN INDIA</a:t>
            </a:r>
            <a:endParaRPr lang="en-GB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257300" y="1677025"/>
            <a:ext cx="9829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lphaUcPeriod"/>
            </a:pPr>
            <a:r>
              <a:rPr lang="en-GB" sz="1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 the Market</a:t>
            </a:r>
          </a:p>
          <a:p>
            <a:pPr marL="8572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US education institutions dominate the market for Indian students</a:t>
            </a:r>
          </a:p>
          <a:p>
            <a:pPr marL="8572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 is one of the main pillars of India-US bilateral relationship</a:t>
            </a:r>
          </a:p>
          <a:p>
            <a:pPr marL="8572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Indian students constitute the second largest student body in USA (</a:t>
            </a:r>
            <a:r>
              <a:rPr lang="en-GB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over 100,000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572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UK, Australia, New Zealand, Canada are other major destinations for Indian students (</a:t>
            </a:r>
            <a:r>
              <a:rPr lang="en-GB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over 110,000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UcPeriod"/>
            </a:pPr>
            <a:r>
              <a:rPr lang="en-GB" sz="1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Lack of awareness about Israeli education system in India</a:t>
            </a:r>
          </a:p>
          <a:p>
            <a:pPr marL="8572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Perceptions about security situation in the Middle East and hence in Israel</a:t>
            </a:r>
          </a:p>
          <a:p>
            <a:pPr marL="8572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Lack of general awareness about Israel’s achievements in research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UcPeriod"/>
            </a:pPr>
            <a:r>
              <a:rPr lang="en-GB" sz="1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Indian market is cost conscious</a:t>
            </a:r>
          </a:p>
          <a:p>
            <a:pPr marL="8572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Israel can offer an advantage over North America, Europe, Australia &amp; New Zealand in cost of study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UcPeriod"/>
            </a:pPr>
            <a:r>
              <a:rPr lang="en-GB" sz="1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Niche Areas and Take Embassy’s Help</a:t>
            </a:r>
          </a:p>
          <a:p>
            <a:pPr marL="8572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Embassy can help to identify partners and establish interface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UcPeriod"/>
            </a:pPr>
            <a:r>
              <a:rPr lang="en-GB" sz="14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 a Media Campaign</a:t>
            </a:r>
          </a:p>
          <a:p>
            <a:pPr marL="8572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Top Israeli institutions/PBC can come together to create a print/electronic media campaign in India highlighting security (</a:t>
            </a:r>
            <a:r>
              <a:rPr lang="en-GB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esp. for women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), cutting edge research, Nobel Laureates, cost advantage &amp; use of </a:t>
            </a:r>
            <a:r>
              <a:rPr lang="en-GB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English. Offer </a:t>
            </a:r>
            <a:r>
              <a:rPr lang="en-GB" sz="1400" b="1" smtClean="0">
                <a:latin typeface="Arial" panose="020B0604020202020204" pitchFamily="34" charset="0"/>
                <a:cs typeface="Arial" panose="020B0604020202020204" pitchFamily="34" charset="0"/>
              </a:rPr>
              <a:t>work opportunities as in USA. </a:t>
            </a:r>
            <a:endParaRPr lang="en-GB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E614-D1A2-4791-A7E9-8D00AEFF942E}" type="slidenum">
              <a:rPr lang="en-GB" sz="11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fld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319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E614-D1A2-4791-A7E9-8D00AEFF942E}" type="slidenum">
              <a:rPr lang="en-GB" b="1" smtClean="0">
                <a:solidFill>
                  <a:schemeClr val="bg1"/>
                </a:solidFill>
              </a:rPr>
              <a:t>13</a:t>
            </a:fld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1891" y="509155"/>
            <a:ext cx="98401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u="sng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4 (</a:t>
            </a:r>
            <a:r>
              <a:rPr lang="en-GB" b="1" i="1" u="sng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continued</a:t>
            </a:r>
            <a:r>
              <a:rPr lang="en-GB" b="1" u="sng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SUGGESTIONS FOR RECRUITMENT IN INDIA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1891" y="1432485"/>
            <a:ext cx="1077190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lphaUcPeriod" startAt="6"/>
            </a:pPr>
            <a:r>
              <a:rPr lang="en-GB" sz="1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Perhaps Backgrounds of Indian-origin CEOs &amp; School Deans Offer a Clue</a:t>
            </a:r>
          </a:p>
          <a:p>
            <a:pPr marL="8572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India’s Leading Export: CEOs (</a:t>
            </a:r>
            <a:r>
              <a:rPr lang="en-GB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Time Magazine – Aug 2011</a:t>
            </a: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148724"/>
              </p:ext>
            </p:extLst>
          </p:nvPr>
        </p:nvGraphicFramePr>
        <p:xfrm>
          <a:off x="2011217" y="2355815"/>
          <a:ext cx="8127999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2182"/>
                <a:gridCol w="1859973"/>
                <a:gridCol w="39358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4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FORTUNE</a:t>
                      </a:r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LIST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CEO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EDUCATION</a:t>
                      </a:r>
                      <a:endParaRPr lang="en-GB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Adobe Systems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Shantanu</a:t>
                      </a:r>
                      <a:r>
                        <a:rPr lang="en-GB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Narayan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Osmania University, Hyderabad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ArcelorMittal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Lakshmi Mittal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 Xavier’s,</a:t>
                      </a:r>
                      <a:r>
                        <a:rPr lang="en-GB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Kolkata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Berkshire Hathaway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Ajit</a:t>
                      </a:r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Jain*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Indian Institute of Technology, </a:t>
                      </a:r>
                      <a:r>
                        <a:rPr lang="en-GB" sz="1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Kharagpur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Diageo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Ivan </a:t>
                      </a:r>
                      <a:r>
                        <a:rPr lang="en-GB" sz="1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Menezes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 Stephen’s, Delhi</a:t>
                      </a:r>
                    </a:p>
                    <a:p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Indian Institute of</a:t>
                      </a:r>
                      <a:r>
                        <a:rPr lang="en-GB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Management, Ahmedabad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Hartford Financial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Ramani</a:t>
                      </a:r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Iyer</a:t>
                      </a:r>
                      <a:r>
                        <a:rPr lang="en-GB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900" b="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(ex-CEO)</a:t>
                      </a:r>
                      <a:endParaRPr lang="en-GB" sz="900" b="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Indian Institute of Technology, Bombay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Mastercard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Ajay </a:t>
                      </a:r>
                      <a:r>
                        <a:rPr lang="en-GB" sz="1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Banga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 Stephen’s, Delhi</a:t>
                      </a:r>
                    </a:p>
                    <a:p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Indian Institute of</a:t>
                      </a:r>
                      <a:r>
                        <a:rPr lang="en-GB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Management, Ahmedabad</a:t>
                      </a:r>
                      <a:endParaRPr lang="en-GB" sz="12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Microsoft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Satya</a:t>
                      </a:r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Nadella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Manipal</a:t>
                      </a:r>
                      <a:r>
                        <a:rPr lang="en-GB" sz="12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Institute of Technology, </a:t>
                      </a:r>
                      <a:r>
                        <a:rPr lang="en-GB" sz="1200" b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Manipal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Pepsico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Indra</a:t>
                      </a:r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Nooyi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Madras Christian College</a:t>
                      </a:r>
                    </a:p>
                    <a:p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Indian Institute of Management, Kolkata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Reckitt Benckiser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Rakesh Kapoor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BITS, </a:t>
                      </a:r>
                      <a:r>
                        <a:rPr lang="en-GB" sz="12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Pilani</a:t>
                      </a:r>
                      <a:endParaRPr lang="en-GB" sz="12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XLRI, Jamshedpur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Sigma-Aldrich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Rakesh</a:t>
                      </a:r>
                      <a:r>
                        <a:rPr lang="en-GB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2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Sachdev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Indian Institute of Technology, Delhi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301836" y="6641509"/>
            <a:ext cx="2400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* Senior Management</a:t>
            </a:r>
            <a:endParaRPr lang="en-GB" sz="1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751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E614-D1A2-4791-A7E9-8D00AEFF942E}" type="slidenum">
              <a:rPr lang="en-GB" sz="11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fld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4464" y="405245"/>
            <a:ext cx="88634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u="sng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4 (</a:t>
            </a:r>
            <a:r>
              <a:rPr lang="en-GB" b="1" i="1" u="sng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continued</a:t>
            </a:r>
            <a:r>
              <a:rPr lang="en-GB" b="1" u="sng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SUGGESTIONS FOR RECRUITMENT IN INDIA</a:t>
            </a:r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646122"/>
              </p:ext>
            </p:extLst>
          </p:nvPr>
        </p:nvGraphicFramePr>
        <p:xfrm>
          <a:off x="883227" y="1605574"/>
          <a:ext cx="10276609" cy="19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4738"/>
                <a:gridCol w="2066335"/>
                <a:gridCol w="34255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SCHOOL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DEAN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EDUCATION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Harvard Business School</a:t>
                      </a:r>
                      <a:endParaRPr lang="en-GB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Nitin </a:t>
                      </a:r>
                      <a:r>
                        <a:rPr lang="en-GB" sz="1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Nohria</a:t>
                      </a:r>
                      <a:endParaRPr lang="en-GB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Indian</a:t>
                      </a:r>
                      <a:r>
                        <a:rPr lang="en-GB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Institute of Technology, Bombay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Chicago Booth School of Business</a:t>
                      </a:r>
                      <a:endParaRPr lang="en-GB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Sunil Kumar</a:t>
                      </a:r>
                      <a:endParaRPr lang="en-GB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Mangalore university, </a:t>
                      </a:r>
                      <a:r>
                        <a:rPr lang="en-GB" sz="1200" b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Suratkal</a:t>
                      </a:r>
                      <a:endParaRPr lang="en-GB" sz="1200" b="1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Indian Institute of Science, Bangalore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Cornell</a:t>
                      </a:r>
                      <a:r>
                        <a:rPr lang="en-GB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1600" b="1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</a:t>
                      </a:r>
                      <a:r>
                        <a:rPr lang="en-GB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Graduate School of Management</a:t>
                      </a:r>
                      <a:endParaRPr lang="en-GB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Soumitra</a:t>
                      </a:r>
                      <a:r>
                        <a:rPr lang="en-GB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Dutta</a:t>
                      </a:r>
                      <a:endParaRPr lang="en-GB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Indian</a:t>
                      </a:r>
                      <a:r>
                        <a:rPr lang="en-GB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Institute of Technology, Delhi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INSEAD</a:t>
                      </a:r>
                      <a:endParaRPr lang="en-GB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Dipak</a:t>
                      </a:r>
                      <a:r>
                        <a:rPr lang="en-GB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Jain</a:t>
                      </a:r>
                      <a:endParaRPr lang="en-GB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Guahati</a:t>
                      </a:r>
                      <a:r>
                        <a:rPr lang="en-GB" sz="12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University</a:t>
                      </a:r>
                      <a:endParaRPr lang="en-GB" sz="12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841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E614-D1A2-4791-A7E9-8D00AEFF942E}" type="slidenum">
              <a:rPr lang="en-GB" sz="11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fld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36818" y="1963882"/>
            <a:ext cx="49737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GB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26627" y="3771900"/>
            <a:ext cx="1932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Details</a:t>
            </a:r>
            <a:endParaRPr lang="en-GB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091451"/>
              </p:ext>
            </p:extLst>
          </p:nvPr>
        </p:nvGraphicFramePr>
        <p:xfrm>
          <a:off x="2137063" y="4371398"/>
          <a:ext cx="81280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Sanjeev SINGLA</a:t>
                      </a:r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GB" sz="16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Counsellor</a:t>
                      </a:r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GB" sz="16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Embassy of India, Tel Aviv</a:t>
                      </a:r>
                    </a:p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en-GB" sz="16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political@indembassy.co.il</a:t>
                      </a:r>
                      <a:endParaRPr lang="en-GB" sz="1600" b="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Mahesh KUMAR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 Secretary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Embassy of India, Tel Aviv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1600" b="0" i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sspol@indembassy.co.il</a:t>
                      </a:r>
                      <a:endParaRPr lang="en-GB" sz="1600" b="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133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920" y="565785"/>
            <a:ext cx="1962150" cy="14287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070" y="565785"/>
            <a:ext cx="2143125" cy="14287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983230" y="2640330"/>
            <a:ext cx="65836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ISRAEL-INDIA SHARED ETHOS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Democracy &amp; Liberal Values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Emphasis on Education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 Language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Knowledge Sector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India-Israel Fellowship Programme</a:t>
            </a:r>
            <a:endParaRPr lang="en-GB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E614-D1A2-4791-A7E9-8D00AEFF942E}" type="slidenum">
              <a:rPr lang="en-GB" sz="11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87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37510" y="1668780"/>
            <a:ext cx="73380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PLAN</a:t>
            </a:r>
          </a:p>
          <a:p>
            <a:pPr>
              <a:lnSpc>
                <a:spcPct val="150000"/>
              </a:lnSpc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 of Education </a:t>
            </a:r>
            <a:r>
              <a:rPr lang="en-GB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ystem: Elementary to College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Education System in India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Indian Education Institutions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0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Suggestions/Tips for Recruitment of Indian Students</a:t>
            </a:r>
            <a:endParaRPr lang="en-GB" sz="20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E614-D1A2-4791-A7E9-8D00AEFF942E}" type="slidenum">
              <a:rPr lang="en-GB" sz="11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19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82930" y="251460"/>
            <a:ext cx="108813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b="1" u="sng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</a:t>
            </a:r>
          </a:p>
          <a:p>
            <a:pPr algn="ctr">
              <a:lnSpc>
                <a:spcPct val="150000"/>
              </a:lnSpc>
            </a:pPr>
            <a:r>
              <a:rPr lang="en-GB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OVERVIEW: ELEMENTARY SCHOOL TO COLLEGE IN INDIA</a:t>
            </a:r>
            <a:endParaRPr lang="en-GB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940" y="2013645"/>
            <a:ext cx="1080135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lphaUcPeriod"/>
            </a:pPr>
            <a:r>
              <a:rPr lang="en-GB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+ 2 + 3  System</a:t>
            </a:r>
          </a:p>
          <a:p>
            <a:pPr marL="8572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10 years in school (class 1 – 10)</a:t>
            </a:r>
          </a:p>
          <a:p>
            <a:pPr marL="8572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2 years in pre-college (class 11-12)</a:t>
            </a:r>
          </a:p>
          <a:p>
            <a:pPr marL="8572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3 years in college (undergraduate)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UcPeriod"/>
            </a:pPr>
            <a:r>
              <a:rPr lang="en-GB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Curriculum Framework by National Council for Educational Research &amp; Training (NCERT)</a:t>
            </a:r>
          </a:p>
          <a:p>
            <a:pPr marL="8572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Development and sharing of educational strategy, curricula, pedagogy and evaluation methodology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UcPeriod"/>
            </a:pPr>
            <a:r>
              <a:rPr lang="en-GB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Commonality of Subjects Taught up to Class 10 </a:t>
            </a:r>
          </a:p>
          <a:p>
            <a:pPr marL="8572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English, Languages, Maths, Science, History, Civics, Geography</a:t>
            </a: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E614-D1A2-4791-A7E9-8D00AEFF942E}" type="slidenum">
              <a:rPr lang="en-GB" sz="11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74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2940" y="1634669"/>
            <a:ext cx="110871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lphaUcPeriod" startAt="4"/>
            </a:pPr>
            <a:r>
              <a:rPr lang="en-GB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Career Decision Point at end of Class 10 </a:t>
            </a:r>
          </a:p>
          <a:p>
            <a:pPr marL="8572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Science (</a:t>
            </a:r>
            <a:r>
              <a:rPr lang="en-GB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Medical</a:t>
            </a:r>
            <a:r>
              <a:rPr lang="en-GB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&amp; Non-medical</a:t>
            </a: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), Commerce and Arts streams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UcPeriod" startAt="4"/>
            </a:pPr>
            <a:r>
              <a:rPr lang="en-GB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Career Decision Point at end of Class 12</a:t>
            </a:r>
          </a:p>
          <a:p>
            <a:pPr marL="8572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Medicine, Life Science, Engineering, Science, Commerce, Law, Arts, Fine Arts, Mass Communication, Fashion etc.  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UcPeriod" startAt="4"/>
            </a:pPr>
            <a:r>
              <a:rPr lang="en-GB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Broad Streams of Schools Based on Examination Systems</a:t>
            </a:r>
          </a:p>
          <a:p>
            <a:pPr marL="8572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Central Board of Secondary Education (CBSE) – More focus on maths/science and hence on engineering/medicine</a:t>
            </a:r>
          </a:p>
          <a:p>
            <a:pPr marL="8572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Indian School Certificate Examination (ICSE) – Greater distribution of focus on language, arts &amp; sciences</a:t>
            </a:r>
          </a:p>
          <a:p>
            <a:pPr marL="8572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State Boards, International Baccalaureate and the Rest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UcPeriod" startAt="4"/>
            </a:pPr>
            <a:r>
              <a:rPr lang="en-GB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 of Instruction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62940" y="434340"/>
            <a:ext cx="98983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u="sng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 (</a:t>
            </a:r>
            <a:r>
              <a:rPr lang="en-GB" b="1" i="1" u="sng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continued</a:t>
            </a:r>
            <a:r>
              <a:rPr lang="en-GB" b="1" u="sng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OVERVIEW: ELEMENTARY SCHOOL TO COLLEGE IN INDIA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E614-D1A2-4791-A7E9-8D00AEFF942E}" type="slidenum">
              <a:rPr lang="en-GB" sz="11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66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" y="320040"/>
            <a:ext cx="112814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b="1" u="sng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2</a:t>
            </a:r>
          </a:p>
          <a:p>
            <a:pPr algn="ctr">
              <a:lnSpc>
                <a:spcPct val="150000"/>
              </a:lnSpc>
            </a:pPr>
            <a:r>
              <a:rPr lang="en-GB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EDUCATION SYSTEM IN INDIA</a:t>
            </a:r>
            <a:endParaRPr lang="en-GB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460" y="1625205"/>
            <a:ext cx="11544300" cy="5470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lphaUcPeriod"/>
            </a:pPr>
            <a:r>
              <a:rPr lang="en-GB" sz="17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 offers one of the largest pools of higher education students in the world: over 28 million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UcPeriod"/>
            </a:pPr>
            <a:r>
              <a:rPr lang="en-GB" sz="17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 offers one the largest infrastructures of higher education in the world: over 600 universities and 37,000 colleges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UcPeriod"/>
            </a:pPr>
            <a:r>
              <a:rPr lang="en-GB" sz="17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Standards </a:t>
            </a:r>
            <a:r>
              <a:rPr lang="en-GB" sz="17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</a:t>
            </a:r>
            <a:r>
              <a:rPr lang="en-GB" sz="17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the University Grants Commission (UGC)</a:t>
            </a:r>
          </a:p>
          <a:p>
            <a:pPr marL="8572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en-GB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Determination and maintenance of academic standards</a:t>
            </a:r>
          </a:p>
          <a:p>
            <a:pPr marL="8572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en-GB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Promotion and coordination of university education</a:t>
            </a:r>
          </a:p>
          <a:p>
            <a:pPr marL="8572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en-GB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Provision of funds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UcPeriod"/>
            </a:pPr>
            <a:r>
              <a:rPr lang="en-GB" sz="17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</a:t>
            </a:r>
            <a:r>
              <a:rPr lang="en-GB" sz="17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Categories </a:t>
            </a:r>
            <a:r>
              <a:rPr lang="en-GB" sz="17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17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Universities</a:t>
            </a:r>
            <a:endParaRPr lang="en-GB" sz="1700" b="1" dirty="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en-GB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Central universities – </a:t>
            </a:r>
            <a:r>
              <a:rPr lang="en-GB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42 in number</a:t>
            </a:r>
          </a:p>
          <a:p>
            <a:pPr marL="8572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en-GB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State universities – </a:t>
            </a:r>
            <a:r>
              <a:rPr lang="en-GB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251 in number</a:t>
            </a:r>
          </a:p>
          <a:p>
            <a:pPr marL="8572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en-GB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Deemed-to-be-universities – </a:t>
            </a:r>
            <a:r>
              <a:rPr lang="en-GB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130 in number</a:t>
            </a:r>
            <a:r>
              <a:rPr lang="en-GB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572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en-GB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Private university – </a:t>
            </a:r>
            <a:r>
              <a:rPr lang="en-GB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173 in number</a:t>
            </a:r>
          </a:p>
          <a:p>
            <a:pPr marL="8572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en-GB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Institutions of national importance – </a:t>
            </a:r>
            <a:r>
              <a:rPr lang="en-GB" sz="17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40 in number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E614-D1A2-4791-A7E9-8D00AEFF942E}" type="slidenum">
              <a:rPr lang="en-GB" sz="11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00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" y="354330"/>
            <a:ext cx="105498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u="sng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2 (</a:t>
            </a:r>
            <a:r>
              <a:rPr lang="en-GB" b="1" i="1" u="sng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continued</a:t>
            </a:r>
            <a:r>
              <a:rPr lang="en-GB" b="1" u="sng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EDUCATION SYSTEM IN INDIA</a:t>
            </a:r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" y="1474056"/>
            <a:ext cx="10858500" cy="4685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lphaUcPeriod" startAt="5"/>
            </a:pPr>
            <a:r>
              <a:rPr lang="en-GB" sz="17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Assessment and Accreditation Council</a:t>
            </a:r>
          </a:p>
          <a:p>
            <a:pPr marL="8572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en-GB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Set up in 1994 under the UGC</a:t>
            </a:r>
          </a:p>
          <a:p>
            <a:pPr marL="8572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en-GB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Grades institutions to give a measure of quality education</a:t>
            </a:r>
          </a:p>
          <a:p>
            <a:pPr marL="8572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en-GB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Has graded over 75 universities as A grade 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UcPeriod" startAt="6"/>
            </a:pPr>
            <a:r>
              <a:rPr lang="en-GB" sz="17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Technical Education</a:t>
            </a:r>
          </a:p>
          <a:p>
            <a:pPr marL="8572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en-GB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Covers engineering, technology, management, architecture/town planning, pharmacy, applied arts &amp; crafts, hotel management and catering technology</a:t>
            </a:r>
          </a:p>
          <a:p>
            <a:pPr marL="8572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en-GB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Includes India’s renowned Indian Institutes of Technology, Indian Institutes of Management and Indian Institute of Science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UcPeriod" startAt="6"/>
            </a:pPr>
            <a:r>
              <a:rPr lang="en-GB" sz="17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India Council for Technical Education</a:t>
            </a:r>
          </a:p>
          <a:p>
            <a:pPr marL="8572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en-GB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Responsible for quality technical education and approval of new technical institutions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E614-D1A2-4791-A7E9-8D00AEFF942E}" type="slidenum">
              <a:rPr lang="en-GB" sz="11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02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8630" y="1268909"/>
            <a:ext cx="111556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lphaUcPeriod" startAt="8"/>
            </a:pPr>
            <a:r>
              <a:rPr lang="en-GB" sz="1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Getting into a University/Technical Institution/College in India</a:t>
            </a:r>
          </a:p>
          <a:p>
            <a:pPr marL="8572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Each technical education stream has its own national level competitive exam</a:t>
            </a:r>
          </a:p>
          <a:p>
            <a:pPr marL="8572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Very tough, with acceptance rates for some streams as low as 2%</a:t>
            </a:r>
          </a:p>
          <a:p>
            <a:pPr marL="8572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Admission into Universities/Colleges based on Class 12 examination results</a:t>
            </a:r>
          </a:p>
          <a:p>
            <a:pPr marL="857250" lvl="1" indent="-400050">
              <a:lnSpc>
                <a:spcPct val="150000"/>
              </a:lnSpc>
              <a:buFont typeface="+mj-lt"/>
              <a:buAutoNum type="romanLcPeriod"/>
            </a:pPr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Very tough to get into top Universities/Colleges</a:t>
            </a:r>
          </a:p>
          <a:p>
            <a:pPr marL="342900" indent="-342900">
              <a:lnSpc>
                <a:spcPct val="150000"/>
              </a:lnSpc>
              <a:buFont typeface="+mj-lt"/>
              <a:buAutoNum type="alphaUcPeriod" startAt="8"/>
            </a:pPr>
            <a:r>
              <a:rPr lang="en-GB" sz="1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</a:t>
            </a:r>
            <a:r>
              <a:rPr lang="en-GB" sz="1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Preferences </a:t>
            </a:r>
            <a:r>
              <a:rPr lang="en-GB" sz="1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GB" sz="1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 in </a:t>
            </a:r>
            <a:r>
              <a:rPr lang="en-GB" sz="1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GB" sz="1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arious </a:t>
            </a:r>
            <a:r>
              <a:rPr lang="en-GB" sz="16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6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treams</a:t>
            </a:r>
            <a:endParaRPr lang="en-GB" sz="16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8630" y="314845"/>
            <a:ext cx="789813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u="sng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2 (</a:t>
            </a:r>
            <a:r>
              <a:rPr lang="en-GB" b="1" i="1" u="sng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continued</a:t>
            </a:r>
            <a:r>
              <a:rPr lang="en-GB" b="1" u="sng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GB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EDUCATION SYSTEM IN INDIA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E614-D1A2-4791-A7E9-8D00AEFF942E}" type="slidenum">
              <a:rPr lang="en-GB" sz="11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610070718"/>
              </p:ext>
            </p:extLst>
          </p:nvPr>
        </p:nvGraphicFramePr>
        <p:xfrm>
          <a:off x="187035" y="3440675"/>
          <a:ext cx="4384965" cy="3500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2159756621"/>
              </p:ext>
            </p:extLst>
          </p:nvPr>
        </p:nvGraphicFramePr>
        <p:xfrm>
          <a:off x="4021282" y="3403282"/>
          <a:ext cx="4249882" cy="3331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150800376"/>
              </p:ext>
            </p:extLst>
          </p:nvPr>
        </p:nvGraphicFramePr>
        <p:xfrm>
          <a:off x="8225790" y="3349393"/>
          <a:ext cx="3512820" cy="32347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1086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2930" y="411480"/>
            <a:ext cx="110413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3</a:t>
            </a:r>
          </a:p>
          <a:p>
            <a:pPr algn="ctr"/>
            <a:endParaRPr lang="en-GB" sz="2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 EDUCATION INSTITUTIONS IN INDIA</a:t>
            </a:r>
            <a:endParaRPr lang="en-GB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721752"/>
              </p:ext>
            </p:extLst>
          </p:nvPr>
        </p:nvGraphicFramePr>
        <p:xfrm>
          <a:off x="1990436" y="2382211"/>
          <a:ext cx="6928427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842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UNIVERSITY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/>
                        <a:t>Delhi University, Delhi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/>
                        <a:t>Jawaharlal Nehru University, Delhi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b="1" dirty="0" err="1" smtClean="0"/>
                        <a:t>Jamia</a:t>
                      </a:r>
                      <a:r>
                        <a:rPr lang="en-GB" b="1" dirty="0" smtClean="0"/>
                        <a:t> </a:t>
                      </a:r>
                      <a:r>
                        <a:rPr lang="en-GB" b="1" dirty="0" err="1" smtClean="0"/>
                        <a:t>Milia</a:t>
                      </a:r>
                      <a:r>
                        <a:rPr lang="en-GB" b="1" dirty="0" smtClean="0"/>
                        <a:t> </a:t>
                      </a:r>
                      <a:r>
                        <a:rPr lang="en-GB" b="1" dirty="0" err="1" smtClean="0"/>
                        <a:t>Islamia</a:t>
                      </a:r>
                      <a:r>
                        <a:rPr lang="en-GB" b="1" dirty="0" smtClean="0"/>
                        <a:t>, Delhi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/>
                        <a:t>Banaras Hindu University, Varanasi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b="1" dirty="0" err="1" smtClean="0">
                          <a:solidFill>
                            <a:schemeClr val="tx1"/>
                          </a:solidFill>
                        </a:rPr>
                        <a:t>Panjab</a:t>
                      </a:r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 University, </a:t>
                      </a:r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Chandigarh</a:t>
                      </a:r>
                      <a:r>
                        <a:rPr lang="en-GB" b="1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/>
                        <a:t>University of Calcutta, Kolkata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/>
                        <a:t>University of Madras, Chennai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/>
                        <a:t>University of Hyderabad, Hyderabad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/>
                        <a:t>Osmania University, Hyderabad</a:t>
                      </a:r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b="1" dirty="0" smtClean="0"/>
                        <a:t>Bangalore University, Bangalore </a:t>
                      </a:r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2E614-D1A2-4791-A7E9-8D00AEFF942E}" type="slidenum">
              <a:rPr lang="en-GB" sz="11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lang="en-GB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22317" y="6488668"/>
            <a:ext cx="4301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*</a:t>
            </a:r>
            <a:r>
              <a:rPr lang="en-GB" dirty="0" smtClean="0"/>
              <a:t> </a:t>
            </a:r>
            <a:r>
              <a:rPr lang="en-GB" sz="11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Times Higher Education Ranking 226-250</a:t>
            </a:r>
            <a:endParaRPr lang="en-GB" sz="11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32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1345</Words>
  <Application>Microsoft Office PowerPoint</Application>
  <PresentationFormat>Widescreen</PresentationFormat>
  <Paragraphs>267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STUDENT RECRUITMENT SEMINAR Council for Higher Education Mar 31, 2014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RECRUITMENT SEMINAR Council for Higher Education Mar 31, 2014</dc:title>
  <dc:creator>Sanjeev Singla</dc:creator>
  <cp:lastModifiedBy>Sanjeev Singla</cp:lastModifiedBy>
  <cp:revision>255</cp:revision>
  <dcterms:created xsi:type="dcterms:W3CDTF">2014-03-26T07:51:43Z</dcterms:created>
  <dcterms:modified xsi:type="dcterms:W3CDTF">2014-03-31T14:19:24Z</dcterms:modified>
</cp:coreProperties>
</file>